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6858000" cx="12192000"/>
  <p:notesSz cx="6858000" cy="9144000"/>
  <p:embeddedFontLst>
    <p:embeddedFont>
      <p:font typeface="Century Gothic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CenturyGothic-bold.fntdata"/><Relationship Id="rId27" Type="http://schemas.openxmlformats.org/officeDocument/2006/relationships/font" Target="fonts/CenturyGothic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enturyGothic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CenturyGothic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1" lang="en-US" sz="1200" u="sng">
                <a:latin typeface="Calibri"/>
                <a:ea typeface="Calibri"/>
                <a:cs typeface="Calibri"/>
                <a:sym typeface="Calibri"/>
              </a:rPr>
              <a:t>your only way out is locked wooden door that is guarded by goblins and the key is somewhere deep inside the dungeon 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Remote animations – allows our hero to have poof effect when shapeshifting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Movement and physics system – they work in tandem one is intention and other is actual movement</a:t>
            </a:r>
            <a:endParaRPr/>
          </a:p>
        </p:txBody>
      </p:sp>
      <p:sp>
        <p:nvSpPr>
          <p:cNvPr id="209" name="Google Shape;209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Getting </a:t>
            </a:r>
            <a:endParaRPr/>
          </a:p>
        </p:txBody>
      </p:sp>
      <p:sp>
        <p:nvSpPr>
          <p:cNvPr id="216" name="Google Shape;216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When we change the color of outline in our game we think that it will be nice to have predefined collors to use instead putting them manualy</a:t>
            </a:r>
            <a:endParaRPr/>
          </a:p>
        </p:txBody>
      </p:sp>
      <p:sp>
        <p:nvSpPr>
          <p:cNvPr id="327" name="Google Shape;327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Uzmi kljucne stavke od svake</a:t>
            </a:r>
            <a:endParaRPr/>
          </a:p>
        </p:txBody>
      </p:sp>
      <p:sp>
        <p:nvSpPr>
          <p:cNvPr id="334" name="Google Shape;334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Levi predstavlja – shapeshift, desni – actual gameplay, chasing, and you lose</a:t>
            </a:r>
            <a:endParaRPr/>
          </a:p>
        </p:txBody>
      </p:sp>
      <p:sp>
        <p:nvSpPr>
          <p:cNvPr id="341" name="Google Shape;341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It’s a simple stealth game</a:t>
            </a:r>
            <a:endParaRPr/>
          </a:p>
        </p:txBody>
      </p:sp>
      <p:sp>
        <p:nvSpPr>
          <p:cNvPr id="144" name="Google Shape;14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also wanted to thank Miroslav and Daniil for all of their hard work. For all the tips, tricks and teamwork in programming environment that  they’ve thought us 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is the picture that represents start of the game</a:t>
            </a:r>
            <a:endParaRPr/>
          </a:p>
        </p:txBody>
      </p:sp>
      <p:sp>
        <p:nvSpPr>
          <p:cNvPr id="151" name="Google Shape;15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shows shapeshifting where our hero is disguised as slime</a:t>
            </a:r>
            <a:endParaRPr/>
          </a:p>
        </p:txBody>
      </p:sp>
      <p:sp>
        <p:nvSpPr>
          <p:cNvPr id="159" name="Google Shape;15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u="sng">
                <a:latin typeface="Calibri"/>
                <a:ea typeface="Calibri"/>
                <a:cs typeface="Calibri"/>
                <a:sym typeface="Calibri"/>
              </a:rPr>
              <a:t>Main mechanic (all that keeps him alive is his brains and shapeshifting, that allows him to disguise as an enemy)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u="sng">
                <a:latin typeface="Calibri"/>
                <a:ea typeface="Calibri"/>
                <a:cs typeface="Calibri"/>
                <a:sym typeface="Calibri"/>
              </a:rPr>
              <a:t>Setting description (your player is trapped in dungeon that is crawling with terrifying enemies)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u="sng">
                <a:latin typeface="Calibri"/>
                <a:ea typeface="Calibri"/>
                <a:cs typeface="Calibri"/>
                <a:sym typeface="Calibri"/>
              </a:rPr>
              <a:t>Endgame (your only goal is to stay alive and find the key that will open a door to your freedom)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u="sng">
                <a:latin typeface="Calibri"/>
                <a:ea typeface="Calibri"/>
                <a:cs typeface="Calibri"/>
                <a:sym typeface="Calibri"/>
              </a:rPr>
              <a:t>Obstacles (beware of ruthless foes that want to spill your blood without hesitation)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u="sng">
                <a:latin typeface="Calibri"/>
                <a:ea typeface="Calibri"/>
                <a:cs typeface="Calibri"/>
                <a:sym typeface="Calibri"/>
              </a:rPr>
              <a:t>Enemies are always on alert and patrolling, if they detect you, they will chase you to your death, unless you use your shapeshifting skills or outrun them</a:t>
            </a:r>
            <a:endParaRPr/>
          </a:p>
        </p:txBody>
      </p:sp>
      <p:sp>
        <p:nvSpPr>
          <p:cNvPr id="188" name="Google Shape;18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u="sng">
                <a:latin typeface="Calibri"/>
                <a:ea typeface="Calibri"/>
                <a:cs typeface="Calibri"/>
                <a:sym typeface="Calibri"/>
              </a:rPr>
              <a:t>You are trapped inside a dungeon where torches on the wall are only source of light, tormented prisoners are hanging off the wall while goblins, bats and slimes are creeping through long hallways</a:t>
            </a:r>
            <a:endParaRPr/>
          </a:p>
        </p:txBody>
      </p:sp>
      <p:sp>
        <p:nvSpPr>
          <p:cNvPr id="195" name="Google Shape;195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1141413" y="4732865"/>
            <a:ext cx="99060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/>
          <p:nvPr>
            <p:ph idx="2" type="pic"/>
          </p:nvPr>
        </p:nvSpPr>
        <p:spPr>
          <a:xfrm>
            <a:off x="1979612" y="932112"/>
            <a:ext cx="8225944" cy="3164976"/>
          </a:xfrm>
          <a:prstGeom prst="roundRect">
            <a:avLst>
              <a:gd fmla="val 4380" name="adj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1141413" y="5299603"/>
            <a:ext cx="9906000" cy="493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6" name="Google Shape;76;p11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1141412" y="609601"/>
            <a:ext cx="9905999" cy="3124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lang="en-US" sz="800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lang="en-US" sz="800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88" name="Google Shape;88;p13"/>
          <p:cNvSpPr txBox="1"/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" type="body"/>
          </p:nvPr>
        </p:nvSpPr>
        <p:spPr>
          <a:xfrm>
            <a:off x="1674812" y="3352800"/>
            <a:ext cx="8839202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Font typeface="Century Gothic"/>
              <a:buNone/>
              <a:defRPr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Font typeface="Century Gothic"/>
              <a:buNone/>
              <a:defRPr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2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1141412" y="3308581"/>
            <a:ext cx="9906000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1141410" y="4777381"/>
            <a:ext cx="9906001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4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4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Name Card">
  <p:cSld name="Quote Name Card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lang="en-US" sz="800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02" name="Google Shape;102;p15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lang="en-US" sz="800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103" name="Google Shape;103;p15"/>
          <p:cNvSpPr txBox="1"/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1141412" y="3886200"/>
            <a:ext cx="99060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accent1"/>
                </a:solidFill>
              </a:defRPr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2" type="body"/>
          </p:nvPr>
        </p:nvSpPr>
        <p:spPr>
          <a:xfrm>
            <a:off x="1141411" y="4775200"/>
            <a:ext cx="9906000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ue or False">
  <p:cSld name="True or False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1141412" y="609601"/>
            <a:ext cx="99059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1141412" y="3505200"/>
            <a:ext cx="9906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16"/>
          <p:cNvSpPr txBox="1"/>
          <p:nvPr>
            <p:ph idx="2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16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 rot="5400000">
            <a:off x="4532311" y="-723900"/>
            <a:ext cx="3124201" cy="9905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17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 rot="5400000">
            <a:off x="7351354" y="2095143"/>
            <a:ext cx="5181601" cy="2210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 rot="5400000">
            <a:off x="2322512" y="-571500"/>
            <a:ext cx="5181600" cy="75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18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8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8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x">
  <p:cSld name="TITLE_AND_BOD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0" name="Google Shape;130;p19"/>
          <p:cNvSpPr txBox="1"/>
          <p:nvPr>
            <p:ph type="title"/>
          </p:nvPr>
        </p:nvSpPr>
        <p:spPr>
          <a:xfrm>
            <a:off x="251573" y="2677480"/>
            <a:ext cx="11688857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Century Gothic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Ubisoft+Horizontal+Logo+WHITE.png" id="131" name="Google Shape;131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54418" y="626432"/>
            <a:ext cx="1883135" cy="60742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3960768" y="6040886"/>
            <a:ext cx="4270464" cy="3222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67"/>
              <a:buNone/>
              <a:defRPr sz="1867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11807081" y="6524147"/>
            <a:ext cx="153888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66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66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66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66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66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66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66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66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66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ctrTitle"/>
          </p:nvPr>
        </p:nvSpPr>
        <p:spPr>
          <a:xfrm>
            <a:off x="1751012" y="609601"/>
            <a:ext cx="8676222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1751012" y="3886200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42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1751013" y="3308581"/>
            <a:ext cx="8686800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1751011" y="4777381"/>
            <a:ext cx="8686801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r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1141412" y="2666999"/>
            <a:ext cx="4876800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6170612" y="2667000"/>
            <a:ext cx="48768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1429280" y="2658533"/>
            <a:ext cx="458893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1141412" y="3243262"/>
            <a:ext cx="4876800" cy="2547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3" type="body"/>
          </p:nvPr>
        </p:nvSpPr>
        <p:spPr>
          <a:xfrm>
            <a:off x="6443133" y="2667000"/>
            <a:ext cx="460428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4" type="body"/>
          </p:nvPr>
        </p:nvSpPr>
        <p:spPr>
          <a:xfrm>
            <a:off x="6170612" y="3243262"/>
            <a:ext cx="4876801" cy="2547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1141411" y="1600200"/>
            <a:ext cx="354912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03812" y="609601"/>
            <a:ext cx="5943601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55600" lvl="0" marL="457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2pPr>
            <a:lvl3pPr indent="-330200" lvl="2" marL="13716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4pPr>
            <a:lvl5pPr indent="-317500" lvl="4" marL="22860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 algn="l">
              <a:spcBef>
                <a:spcPts val="600"/>
              </a:spcBef>
              <a:spcAft>
                <a:spcPts val="60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1141411" y="2971800"/>
            <a:ext cx="3549121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141411" y="1600200"/>
            <a:ext cx="533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entury Gothic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7433733" y="-18288"/>
            <a:ext cx="3276599" cy="690372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141411" y="2971800"/>
            <a:ext cx="5334001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6399212" y="5883275"/>
            <a:ext cx="914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1141412" y="5883275"/>
            <a:ext cx="5105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10742612" y="5883275"/>
            <a:ext cx="3225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gif"/><Relationship Id="rId4" Type="http://schemas.openxmlformats.org/officeDocument/2006/relationships/image" Target="../media/image9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UbiBelETF/dagger/tree/team/sultans_of_swing/main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1114424" y="847726"/>
            <a:ext cx="615051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entury Gothic"/>
              <a:buNone/>
            </a:pPr>
            <a:r>
              <a:rPr b="1" lang="en-US" sz="4800"/>
              <a:t>AMONG THEM</a:t>
            </a:r>
            <a:br>
              <a:rPr b="1" lang="en-US" sz="4800"/>
            </a:br>
            <a:br>
              <a:rPr lang="en-US" sz="4800" u="sng"/>
            </a:br>
            <a:r>
              <a:rPr lang="en-US" sz="3600"/>
              <a:t>BY </a:t>
            </a:r>
            <a:r>
              <a:rPr b="1" lang="en-US" sz="3600"/>
              <a:t>SULTANS OF SWING</a:t>
            </a:r>
            <a:endParaRPr sz="3600"/>
          </a:p>
        </p:txBody>
      </p:sp>
      <p:pic>
        <p:nvPicPr>
          <p:cNvPr descr="Game controller" id="140" name="Google Shape;14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99131" y="1764334"/>
            <a:ext cx="3416888" cy="3416888"/>
          </a:xfrm>
          <a:prstGeom prst="roundRect">
            <a:avLst>
              <a:gd fmla="val 3517" name="adj"/>
            </a:avLst>
          </a:prstGeom>
          <a:noFill/>
          <a:ln cap="flat" cmpd="sng" w="38100">
            <a:solidFill>
              <a:srgbClr val="363D4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GAME FEATURES</a:t>
            </a:r>
            <a:endParaRPr/>
          </a:p>
        </p:txBody>
      </p:sp>
      <p:sp>
        <p:nvSpPr>
          <p:cNvPr id="205" name="Google Shape;205;p29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End mechanics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Find the key and get to the door</a:t>
            </a:r>
            <a:endParaRPr sz="3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Caught by enemies=death</a:t>
            </a:r>
            <a:endParaRPr sz="3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1" marL="742950" rtl="0" algn="l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Implemented by </a:t>
            </a:r>
            <a:r>
              <a:rPr b="1" lang="en-US" sz="3200">
                <a:latin typeface="Calibri"/>
                <a:ea typeface="Calibri"/>
                <a:cs typeface="Calibri"/>
                <a:sym typeface="Calibri"/>
              </a:rPr>
              <a:t>Smiljana</a:t>
            </a:r>
            <a:endParaRPr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GAME FEATURES</a:t>
            </a:r>
            <a:endParaRPr/>
          </a:p>
        </p:txBody>
      </p:sp>
      <p:sp>
        <p:nvSpPr>
          <p:cNvPr id="212" name="Google Shape;212;p30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20"/>
              <a:buNone/>
            </a:pPr>
            <a:r>
              <a:rPr b="1" lang="en-US" sz="2520">
                <a:latin typeface="Calibri"/>
                <a:ea typeface="Calibri"/>
                <a:cs typeface="Calibri"/>
                <a:sym typeface="Calibri"/>
              </a:rPr>
              <a:t>Misc other features </a:t>
            </a:r>
            <a:endParaRPr/>
          </a:p>
          <a:p>
            <a:pPr indent="-285750" lvl="0" marL="285750" rtl="0" algn="l">
              <a:lnSpc>
                <a:spcPct val="80000"/>
              </a:lnSpc>
              <a:spcBef>
                <a:spcPts val="1104"/>
              </a:spcBef>
              <a:spcAft>
                <a:spcPts val="0"/>
              </a:spcAft>
              <a:buSzPts val="2520"/>
              <a:buChar char="•"/>
            </a:pPr>
            <a:r>
              <a:rPr b="1" lang="en-US" sz="2520">
                <a:latin typeface="Calibri"/>
                <a:ea typeface="Calibri"/>
                <a:cs typeface="Calibri"/>
                <a:sym typeface="Calibri"/>
              </a:rPr>
              <a:t>Remote animations</a:t>
            </a:r>
            <a:endParaRPr/>
          </a:p>
          <a:p>
            <a:pPr indent="-285750" lvl="0" marL="285750" rtl="0" algn="l">
              <a:lnSpc>
                <a:spcPct val="80000"/>
              </a:lnSpc>
              <a:spcBef>
                <a:spcPts val="1104"/>
              </a:spcBef>
              <a:spcAft>
                <a:spcPts val="0"/>
              </a:spcAft>
              <a:buSzPts val="2520"/>
              <a:buChar char="•"/>
            </a:pPr>
            <a:r>
              <a:rPr b="1" lang="en-US" sz="2520">
                <a:latin typeface="Calibri"/>
                <a:ea typeface="Calibri"/>
                <a:cs typeface="Calibri"/>
                <a:sym typeface="Calibri"/>
              </a:rPr>
              <a:t>Level generator</a:t>
            </a:r>
            <a:endParaRPr/>
          </a:p>
          <a:p>
            <a:pPr indent="-285750" lvl="0" marL="285750" rtl="0" algn="l">
              <a:lnSpc>
                <a:spcPct val="80000"/>
              </a:lnSpc>
              <a:spcBef>
                <a:spcPts val="1104"/>
              </a:spcBef>
              <a:spcAft>
                <a:spcPts val="0"/>
              </a:spcAft>
              <a:buSzPts val="2520"/>
              <a:buChar char="•"/>
            </a:pPr>
            <a:r>
              <a:rPr b="1" lang="en-US" sz="2520">
                <a:latin typeface="Calibri"/>
                <a:ea typeface="Calibri"/>
                <a:cs typeface="Calibri"/>
                <a:sym typeface="Calibri"/>
              </a:rPr>
              <a:t>Vision cone</a:t>
            </a:r>
            <a:endParaRPr/>
          </a:p>
          <a:p>
            <a:pPr indent="-285750" lvl="0" marL="285750" rtl="0" algn="l">
              <a:lnSpc>
                <a:spcPct val="80000"/>
              </a:lnSpc>
              <a:spcBef>
                <a:spcPts val="1104"/>
              </a:spcBef>
              <a:spcAft>
                <a:spcPts val="0"/>
              </a:spcAft>
              <a:buSzPts val="2520"/>
              <a:buChar char="•"/>
            </a:pPr>
            <a:r>
              <a:rPr b="1" lang="en-US" sz="2520">
                <a:latin typeface="Calibri"/>
                <a:ea typeface="Calibri"/>
                <a:cs typeface="Calibri"/>
                <a:sym typeface="Calibri"/>
              </a:rPr>
              <a:t>Movement system</a:t>
            </a:r>
            <a:endParaRPr/>
          </a:p>
          <a:p>
            <a:pPr indent="-285750" lvl="0" marL="285750" rtl="0" algn="l">
              <a:lnSpc>
                <a:spcPct val="80000"/>
              </a:lnSpc>
              <a:spcBef>
                <a:spcPts val="1104"/>
              </a:spcBef>
              <a:spcAft>
                <a:spcPts val="0"/>
              </a:spcAft>
              <a:buSzPts val="2520"/>
              <a:buChar char="•"/>
            </a:pPr>
            <a:r>
              <a:rPr b="1" lang="en-US" sz="2520">
                <a:latin typeface="Calibri"/>
                <a:ea typeface="Calibri"/>
                <a:cs typeface="Calibri"/>
                <a:sym typeface="Calibri"/>
              </a:rPr>
              <a:t>Physics system 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1048"/>
              </a:spcBef>
              <a:spcAft>
                <a:spcPts val="0"/>
              </a:spcAft>
              <a:buSzPts val="2240"/>
              <a:buChar char="•"/>
            </a:pPr>
            <a:r>
              <a:rPr lang="en-US" sz="2240">
                <a:latin typeface="Calibri"/>
                <a:ea typeface="Calibri"/>
                <a:cs typeface="Calibri"/>
                <a:sym typeface="Calibri"/>
              </a:rPr>
              <a:t>Implemented by </a:t>
            </a:r>
            <a:r>
              <a:rPr b="1" lang="en-US" sz="2240">
                <a:latin typeface="Calibri"/>
                <a:ea typeface="Calibri"/>
                <a:cs typeface="Calibri"/>
                <a:sym typeface="Calibri"/>
              </a:rPr>
              <a:t>Jovica</a:t>
            </a:r>
            <a:endParaRPr sz="112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/>
          <p:nvPr/>
        </p:nvSpPr>
        <p:spPr>
          <a:xfrm>
            <a:off x="313460" y="2062594"/>
            <a:ext cx="1168977" cy="69273"/>
          </a:xfrm>
          <a:prstGeom prst="rect">
            <a:avLst/>
          </a:prstGeom>
          <a:solidFill>
            <a:srgbClr val="FFC000"/>
          </a:solidFill>
          <a:ln cap="rnd" cmpd="sng" w="190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31"/>
          <p:cNvSpPr/>
          <p:nvPr/>
        </p:nvSpPr>
        <p:spPr>
          <a:xfrm>
            <a:off x="1612323" y="2062593"/>
            <a:ext cx="1168977" cy="69273"/>
          </a:xfrm>
          <a:prstGeom prst="rect">
            <a:avLst/>
          </a:prstGeom>
          <a:solidFill>
            <a:srgbClr val="FFC000"/>
          </a:solidFill>
          <a:ln cap="rnd" cmpd="sng" w="190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0" name="Google Shape;220;p31"/>
          <p:cNvSpPr/>
          <p:nvPr/>
        </p:nvSpPr>
        <p:spPr>
          <a:xfrm>
            <a:off x="2911188" y="2062594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1" name="Google Shape;221;p31"/>
          <p:cNvSpPr/>
          <p:nvPr/>
        </p:nvSpPr>
        <p:spPr>
          <a:xfrm>
            <a:off x="4210051" y="2062593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2" name="Google Shape;222;p31"/>
          <p:cNvSpPr/>
          <p:nvPr/>
        </p:nvSpPr>
        <p:spPr>
          <a:xfrm>
            <a:off x="5508914" y="2062594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3" name="Google Shape;223;p31"/>
          <p:cNvSpPr/>
          <p:nvPr/>
        </p:nvSpPr>
        <p:spPr>
          <a:xfrm>
            <a:off x="6799118" y="2062593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4" name="Google Shape;224;p31"/>
          <p:cNvSpPr/>
          <p:nvPr/>
        </p:nvSpPr>
        <p:spPr>
          <a:xfrm>
            <a:off x="8097983" y="2062594"/>
            <a:ext cx="1168977" cy="69273"/>
          </a:xfrm>
          <a:prstGeom prst="rect">
            <a:avLst/>
          </a:prstGeom>
          <a:solidFill>
            <a:srgbClr val="FFC000"/>
          </a:solidFill>
          <a:ln cap="rnd" cmpd="sng" w="190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highlight>
                <a:srgbClr val="FFFF00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5" name="Google Shape;225;p31"/>
          <p:cNvSpPr/>
          <p:nvPr/>
        </p:nvSpPr>
        <p:spPr>
          <a:xfrm>
            <a:off x="9379528" y="2062593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31"/>
          <p:cNvSpPr/>
          <p:nvPr/>
        </p:nvSpPr>
        <p:spPr>
          <a:xfrm>
            <a:off x="10678391" y="2062592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7" name="Google Shape;227;p31"/>
          <p:cNvSpPr/>
          <p:nvPr/>
        </p:nvSpPr>
        <p:spPr>
          <a:xfrm>
            <a:off x="313459" y="711775"/>
            <a:ext cx="1168977" cy="69273"/>
          </a:xfrm>
          <a:prstGeom prst="rect">
            <a:avLst/>
          </a:prstGeom>
          <a:solidFill>
            <a:srgbClr val="FFC000"/>
          </a:solidFill>
          <a:ln cap="rnd" cmpd="sng" w="190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8" name="Google Shape;228;p31"/>
          <p:cNvSpPr/>
          <p:nvPr/>
        </p:nvSpPr>
        <p:spPr>
          <a:xfrm>
            <a:off x="1612322" y="711774"/>
            <a:ext cx="1168977" cy="69273"/>
          </a:xfrm>
          <a:prstGeom prst="rect">
            <a:avLst/>
          </a:prstGeom>
          <a:solidFill>
            <a:srgbClr val="FFC000"/>
          </a:solidFill>
          <a:ln cap="rnd" cmpd="sng" w="190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9" name="Google Shape;229;p31"/>
          <p:cNvSpPr/>
          <p:nvPr/>
        </p:nvSpPr>
        <p:spPr>
          <a:xfrm>
            <a:off x="2911187" y="711775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0" name="Google Shape;230;p31"/>
          <p:cNvSpPr/>
          <p:nvPr/>
        </p:nvSpPr>
        <p:spPr>
          <a:xfrm>
            <a:off x="4210050" y="711774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1" name="Google Shape;231;p31"/>
          <p:cNvSpPr/>
          <p:nvPr/>
        </p:nvSpPr>
        <p:spPr>
          <a:xfrm>
            <a:off x="5508913" y="711775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2" name="Google Shape;232;p31"/>
          <p:cNvSpPr/>
          <p:nvPr/>
        </p:nvSpPr>
        <p:spPr>
          <a:xfrm>
            <a:off x="6799117" y="711774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p31"/>
          <p:cNvSpPr/>
          <p:nvPr/>
        </p:nvSpPr>
        <p:spPr>
          <a:xfrm>
            <a:off x="8097982" y="711775"/>
            <a:ext cx="1168977" cy="69273"/>
          </a:xfrm>
          <a:prstGeom prst="rect">
            <a:avLst/>
          </a:prstGeom>
          <a:solidFill>
            <a:srgbClr val="FFC000"/>
          </a:solidFill>
          <a:ln cap="rnd" cmpd="sng" w="190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highlight>
                <a:srgbClr val="FFFF00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4" name="Google Shape;234;p31"/>
          <p:cNvSpPr/>
          <p:nvPr/>
        </p:nvSpPr>
        <p:spPr>
          <a:xfrm>
            <a:off x="9379527" y="711774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5" name="Google Shape;235;p31"/>
          <p:cNvSpPr/>
          <p:nvPr/>
        </p:nvSpPr>
        <p:spPr>
          <a:xfrm>
            <a:off x="10678390" y="711773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6" name="Google Shape;236;p31"/>
          <p:cNvSpPr/>
          <p:nvPr/>
        </p:nvSpPr>
        <p:spPr>
          <a:xfrm>
            <a:off x="313460" y="3422071"/>
            <a:ext cx="1168977" cy="69273"/>
          </a:xfrm>
          <a:prstGeom prst="rect">
            <a:avLst/>
          </a:prstGeom>
          <a:solidFill>
            <a:srgbClr val="FFC000"/>
          </a:solidFill>
          <a:ln cap="rnd" cmpd="sng" w="190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7" name="Google Shape;237;p31"/>
          <p:cNvSpPr/>
          <p:nvPr/>
        </p:nvSpPr>
        <p:spPr>
          <a:xfrm>
            <a:off x="1612323" y="3422070"/>
            <a:ext cx="1168977" cy="69273"/>
          </a:xfrm>
          <a:prstGeom prst="rect">
            <a:avLst/>
          </a:prstGeom>
          <a:solidFill>
            <a:srgbClr val="FFC000"/>
          </a:solidFill>
          <a:ln cap="rnd" cmpd="sng" w="190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Google Shape;238;p31"/>
          <p:cNvSpPr/>
          <p:nvPr/>
        </p:nvSpPr>
        <p:spPr>
          <a:xfrm>
            <a:off x="2911188" y="3422071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9" name="Google Shape;239;p31"/>
          <p:cNvSpPr/>
          <p:nvPr/>
        </p:nvSpPr>
        <p:spPr>
          <a:xfrm>
            <a:off x="4210051" y="3422070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0" name="Google Shape;240;p31"/>
          <p:cNvSpPr/>
          <p:nvPr/>
        </p:nvSpPr>
        <p:spPr>
          <a:xfrm>
            <a:off x="5508914" y="3422071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1" name="Google Shape;241;p31"/>
          <p:cNvSpPr/>
          <p:nvPr/>
        </p:nvSpPr>
        <p:spPr>
          <a:xfrm>
            <a:off x="6799118" y="3422070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2" name="Google Shape;242;p31"/>
          <p:cNvSpPr/>
          <p:nvPr/>
        </p:nvSpPr>
        <p:spPr>
          <a:xfrm>
            <a:off x="8097983" y="3422071"/>
            <a:ext cx="1168977" cy="69273"/>
          </a:xfrm>
          <a:prstGeom prst="rect">
            <a:avLst/>
          </a:prstGeom>
          <a:solidFill>
            <a:srgbClr val="FFC000"/>
          </a:solidFill>
          <a:ln cap="rnd" cmpd="sng" w="190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highlight>
                <a:srgbClr val="FFFF00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3" name="Google Shape;243;p31"/>
          <p:cNvSpPr/>
          <p:nvPr/>
        </p:nvSpPr>
        <p:spPr>
          <a:xfrm>
            <a:off x="9379528" y="3422070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4" name="Google Shape;244;p31"/>
          <p:cNvSpPr/>
          <p:nvPr/>
        </p:nvSpPr>
        <p:spPr>
          <a:xfrm>
            <a:off x="10678391" y="3422069"/>
            <a:ext cx="1168977" cy="6927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5" name="Google Shape;245;p31"/>
          <p:cNvSpPr txBox="1"/>
          <p:nvPr/>
        </p:nvSpPr>
        <p:spPr>
          <a:xfrm>
            <a:off x="231236" y="807706"/>
            <a:ext cx="133176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Ping pong feature</a:t>
            </a:r>
            <a:endParaRPr/>
          </a:p>
        </p:txBody>
      </p:sp>
      <p:sp>
        <p:nvSpPr>
          <p:cNvPr id="246" name="Google Shape;246;p31"/>
          <p:cNvSpPr txBox="1"/>
          <p:nvPr/>
        </p:nvSpPr>
        <p:spPr>
          <a:xfrm>
            <a:off x="234661" y="3490480"/>
            <a:ext cx="133176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Dagger practice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1"/>
          <p:cNvSpPr/>
          <p:nvPr/>
        </p:nvSpPr>
        <p:spPr>
          <a:xfrm>
            <a:off x="313560" y="2062440"/>
            <a:ext cx="1167120" cy="67320"/>
          </a:xfrm>
          <a:prstGeom prst="rect">
            <a:avLst/>
          </a:prstGeom>
          <a:solidFill>
            <a:srgbClr val="FFC000"/>
          </a:solidFill>
          <a:ln cap="rnd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1"/>
          <p:cNvSpPr/>
          <p:nvPr/>
        </p:nvSpPr>
        <p:spPr>
          <a:xfrm>
            <a:off x="1612440" y="2062440"/>
            <a:ext cx="1167120" cy="67320"/>
          </a:xfrm>
          <a:prstGeom prst="rect">
            <a:avLst/>
          </a:prstGeom>
          <a:solidFill>
            <a:srgbClr val="FFC000"/>
          </a:solidFill>
          <a:ln cap="rnd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1"/>
          <p:cNvSpPr/>
          <p:nvPr/>
        </p:nvSpPr>
        <p:spPr>
          <a:xfrm>
            <a:off x="2911320" y="206244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"/>
          <p:cNvSpPr/>
          <p:nvPr/>
        </p:nvSpPr>
        <p:spPr>
          <a:xfrm>
            <a:off x="4210200" y="206244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1"/>
          <p:cNvSpPr/>
          <p:nvPr/>
        </p:nvSpPr>
        <p:spPr>
          <a:xfrm>
            <a:off x="5509080" y="206244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1"/>
          <p:cNvSpPr/>
          <p:nvPr/>
        </p:nvSpPr>
        <p:spPr>
          <a:xfrm>
            <a:off x="6798960" y="206244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Small fixes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3" name="Google Shape;253;p31"/>
          <p:cNvSpPr/>
          <p:nvPr/>
        </p:nvSpPr>
        <p:spPr>
          <a:xfrm>
            <a:off x="8097840" y="2062440"/>
            <a:ext cx="1167120" cy="67320"/>
          </a:xfrm>
          <a:prstGeom prst="rect">
            <a:avLst/>
          </a:prstGeom>
          <a:solidFill>
            <a:srgbClr val="FFC000"/>
          </a:solidFill>
          <a:ln cap="rnd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1"/>
          <p:cNvSpPr/>
          <p:nvPr/>
        </p:nvSpPr>
        <p:spPr>
          <a:xfrm>
            <a:off x="9379440" y="206244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1"/>
          <p:cNvSpPr/>
          <p:nvPr/>
        </p:nvSpPr>
        <p:spPr>
          <a:xfrm>
            <a:off x="10678320" y="206244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1"/>
          <p:cNvSpPr/>
          <p:nvPr/>
        </p:nvSpPr>
        <p:spPr>
          <a:xfrm>
            <a:off x="313560" y="711720"/>
            <a:ext cx="1167120" cy="67320"/>
          </a:xfrm>
          <a:prstGeom prst="rect">
            <a:avLst/>
          </a:prstGeom>
          <a:solidFill>
            <a:srgbClr val="FFC000"/>
          </a:solidFill>
          <a:ln cap="rnd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1"/>
          <p:cNvSpPr/>
          <p:nvPr/>
        </p:nvSpPr>
        <p:spPr>
          <a:xfrm>
            <a:off x="1612440" y="711720"/>
            <a:ext cx="1167120" cy="67320"/>
          </a:xfrm>
          <a:prstGeom prst="rect">
            <a:avLst/>
          </a:prstGeom>
          <a:solidFill>
            <a:srgbClr val="FFC000"/>
          </a:solidFill>
          <a:ln cap="rnd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1"/>
          <p:cNvSpPr/>
          <p:nvPr/>
        </p:nvSpPr>
        <p:spPr>
          <a:xfrm>
            <a:off x="2911320" y="71172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1"/>
          <p:cNvSpPr/>
          <p:nvPr/>
        </p:nvSpPr>
        <p:spPr>
          <a:xfrm>
            <a:off x="4210200" y="71172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1"/>
          <p:cNvSpPr/>
          <p:nvPr/>
        </p:nvSpPr>
        <p:spPr>
          <a:xfrm>
            <a:off x="5509080" y="71172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1"/>
          <p:cNvSpPr/>
          <p:nvPr/>
        </p:nvSpPr>
        <p:spPr>
          <a:xfrm>
            <a:off x="6798960" y="71172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2" name="Google Shape;262;p31"/>
          <p:cNvSpPr/>
          <p:nvPr/>
        </p:nvSpPr>
        <p:spPr>
          <a:xfrm>
            <a:off x="8097840" y="711720"/>
            <a:ext cx="1167120" cy="67320"/>
          </a:xfrm>
          <a:prstGeom prst="rect">
            <a:avLst/>
          </a:prstGeom>
          <a:solidFill>
            <a:srgbClr val="FFC000"/>
          </a:solidFill>
          <a:ln cap="rnd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1"/>
          <p:cNvSpPr/>
          <p:nvPr/>
        </p:nvSpPr>
        <p:spPr>
          <a:xfrm>
            <a:off x="9379440" y="71172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1"/>
          <p:cNvSpPr/>
          <p:nvPr/>
        </p:nvSpPr>
        <p:spPr>
          <a:xfrm>
            <a:off x="10678320" y="71172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1"/>
          <p:cNvSpPr/>
          <p:nvPr/>
        </p:nvSpPr>
        <p:spPr>
          <a:xfrm>
            <a:off x="313560" y="3422160"/>
            <a:ext cx="1167120" cy="67320"/>
          </a:xfrm>
          <a:prstGeom prst="rect">
            <a:avLst/>
          </a:prstGeom>
          <a:solidFill>
            <a:srgbClr val="FFC000"/>
          </a:solidFill>
          <a:ln cap="rnd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6" name="Google Shape;266;p31"/>
          <p:cNvSpPr/>
          <p:nvPr/>
        </p:nvSpPr>
        <p:spPr>
          <a:xfrm>
            <a:off x="1612440" y="3422160"/>
            <a:ext cx="1167120" cy="67320"/>
          </a:xfrm>
          <a:prstGeom prst="rect">
            <a:avLst/>
          </a:prstGeom>
          <a:solidFill>
            <a:srgbClr val="FFC000"/>
          </a:solidFill>
          <a:ln cap="rnd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1"/>
          <p:cNvSpPr/>
          <p:nvPr/>
        </p:nvSpPr>
        <p:spPr>
          <a:xfrm>
            <a:off x="2911320" y="342216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1"/>
          <p:cNvSpPr/>
          <p:nvPr/>
        </p:nvSpPr>
        <p:spPr>
          <a:xfrm>
            <a:off x="4210200" y="342216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1"/>
          <p:cNvSpPr/>
          <p:nvPr/>
        </p:nvSpPr>
        <p:spPr>
          <a:xfrm>
            <a:off x="5509080" y="342216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1"/>
          <p:cNvSpPr/>
          <p:nvPr/>
        </p:nvSpPr>
        <p:spPr>
          <a:xfrm>
            <a:off x="6798960" y="342216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"/>
          <p:cNvSpPr/>
          <p:nvPr/>
        </p:nvSpPr>
        <p:spPr>
          <a:xfrm>
            <a:off x="8097840" y="3422160"/>
            <a:ext cx="1167120" cy="67320"/>
          </a:xfrm>
          <a:prstGeom prst="rect">
            <a:avLst/>
          </a:prstGeom>
          <a:solidFill>
            <a:srgbClr val="FFC000"/>
          </a:solidFill>
          <a:ln cap="rnd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1"/>
          <p:cNvSpPr/>
          <p:nvPr/>
        </p:nvSpPr>
        <p:spPr>
          <a:xfrm>
            <a:off x="9379440" y="342216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1"/>
          <p:cNvSpPr/>
          <p:nvPr/>
        </p:nvSpPr>
        <p:spPr>
          <a:xfrm>
            <a:off x="10678320" y="3422160"/>
            <a:ext cx="1167120" cy="67320"/>
          </a:xfrm>
          <a:prstGeom prst="rect">
            <a:avLst/>
          </a:prstGeom>
          <a:solidFill>
            <a:schemeClr val="accent1"/>
          </a:solidFill>
          <a:ln cap="rnd" cmpd="sng" w="9525">
            <a:solidFill>
              <a:srgbClr val="7BA3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1"/>
          <p:cNvSpPr/>
          <p:nvPr/>
        </p:nvSpPr>
        <p:spPr>
          <a:xfrm>
            <a:off x="1612322" y="807571"/>
            <a:ext cx="1329840" cy="829543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Dagger practice,learning about pull requests</a:t>
            </a:r>
            <a:endParaRPr b="0" sz="120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1"/>
          <p:cNvSpPr/>
          <p:nvPr/>
        </p:nvSpPr>
        <p:spPr>
          <a:xfrm>
            <a:off x="234720" y="2130840"/>
            <a:ext cx="1329840" cy="275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Dagger </a:t>
            </a:r>
            <a:r>
              <a:rPr b="1" lang="en-US"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b="1" lang="en-US" sz="12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ractice</a:t>
            </a:r>
            <a:endParaRPr b="0" sz="120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1"/>
          <p:cNvSpPr/>
          <p:nvPr/>
        </p:nvSpPr>
        <p:spPr>
          <a:xfrm>
            <a:off x="2826720" y="3490560"/>
            <a:ext cx="1329840" cy="819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Dagger practice</a:t>
            </a:r>
            <a:endParaRPr b="0" sz="120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(made simple component and system)</a:t>
            </a:r>
            <a:endParaRPr b="0" sz="120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1"/>
          <p:cNvSpPr/>
          <p:nvPr/>
        </p:nvSpPr>
        <p:spPr>
          <a:xfrm>
            <a:off x="5454720" y="3490560"/>
            <a:ext cx="1329840" cy="819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First version of character controller, added spritesheets</a:t>
            </a:r>
            <a:endParaRPr b="0" sz="120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1"/>
          <p:cNvSpPr/>
          <p:nvPr/>
        </p:nvSpPr>
        <p:spPr>
          <a:xfrm>
            <a:off x="6714720" y="3490560"/>
            <a:ext cx="1329840" cy="1184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Reworked character controller, camera tracking, movement system</a:t>
            </a:r>
            <a:endParaRPr b="0" sz="120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1"/>
          <p:cNvSpPr/>
          <p:nvPr/>
        </p:nvSpPr>
        <p:spPr>
          <a:xfrm>
            <a:off x="8010720" y="3490560"/>
            <a:ext cx="1329840" cy="272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Physics system</a:t>
            </a:r>
            <a:endParaRPr b="0" sz="120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1"/>
          <p:cNvSpPr/>
          <p:nvPr/>
        </p:nvSpPr>
        <p:spPr>
          <a:xfrm>
            <a:off x="9306720" y="3490560"/>
            <a:ext cx="1329840" cy="45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Finished tilemap system</a:t>
            </a:r>
            <a:endParaRPr b="0" sz="120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1"/>
          <p:cNvSpPr/>
          <p:nvPr/>
        </p:nvSpPr>
        <p:spPr>
          <a:xfrm>
            <a:off x="10602720" y="3490560"/>
            <a:ext cx="1329840" cy="819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Shapeshift animation, level restart, vision cones</a:t>
            </a:r>
            <a:endParaRPr b="0" sz="1200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1"/>
          <p:cNvSpPr txBox="1"/>
          <p:nvPr/>
        </p:nvSpPr>
        <p:spPr>
          <a:xfrm>
            <a:off x="1564560" y="2167426"/>
            <a:ext cx="133176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System practice</a:t>
            </a:r>
            <a:endParaRPr/>
          </a:p>
        </p:txBody>
      </p:sp>
      <p:sp>
        <p:nvSpPr>
          <p:cNvPr id="283" name="Google Shape;283;p31"/>
          <p:cNvSpPr txBox="1"/>
          <p:nvPr/>
        </p:nvSpPr>
        <p:spPr>
          <a:xfrm>
            <a:off x="8097840" y="2167426"/>
            <a:ext cx="133176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Implementing detection</a:t>
            </a:r>
            <a:endParaRPr/>
          </a:p>
        </p:txBody>
      </p:sp>
      <p:sp>
        <p:nvSpPr>
          <p:cNvPr id="284" name="Google Shape;284;p31"/>
          <p:cNvSpPr txBox="1"/>
          <p:nvPr/>
        </p:nvSpPr>
        <p:spPr>
          <a:xfrm>
            <a:off x="9496037" y="2167425"/>
            <a:ext cx="133176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Working on chasing</a:t>
            </a:r>
            <a:endParaRPr/>
          </a:p>
        </p:txBody>
      </p:sp>
      <p:sp>
        <p:nvSpPr>
          <p:cNvPr id="285" name="Google Shape;285;p31"/>
          <p:cNvSpPr txBox="1"/>
          <p:nvPr/>
        </p:nvSpPr>
        <p:spPr>
          <a:xfrm>
            <a:off x="10636560" y="2145831"/>
            <a:ext cx="133176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Designing and implementing the level</a:t>
            </a:r>
            <a:endParaRPr/>
          </a:p>
        </p:txBody>
      </p:sp>
      <p:sp>
        <p:nvSpPr>
          <p:cNvPr id="286" name="Google Shape;286;p31"/>
          <p:cNvSpPr txBox="1"/>
          <p:nvPr/>
        </p:nvSpPr>
        <p:spPr>
          <a:xfrm>
            <a:off x="2849992" y="2198249"/>
            <a:ext cx="133176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Reviewing code</a:t>
            </a:r>
            <a:endParaRPr/>
          </a:p>
        </p:txBody>
      </p:sp>
      <p:sp>
        <p:nvSpPr>
          <p:cNvPr id="287" name="Google Shape;287;p31"/>
          <p:cNvSpPr txBox="1"/>
          <p:nvPr/>
        </p:nvSpPr>
        <p:spPr>
          <a:xfrm>
            <a:off x="5530299" y="2167425"/>
            <a:ext cx="133176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Helping teammates and reviewing</a:t>
            </a:r>
            <a:endParaRPr/>
          </a:p>
        </p:txBody>
      </p:sp>
      <p:sp>
        <p:nvSpPr>
          <p:cNvPr id="288" name="Google Shape;288;p31"/>
          <p:cNvSpPr txBox="1"/>
          <p:nvPr/>
        </p:nvSpPr>
        <p:spPr>
          <a:xfrm>
            <a:off x="2880697" y="849960"/>
            <a:ext cx="133176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Reviewing code</a:t>
            </a:r>
            <a:endParaRPr/>
          </a:p>
        </p:txBody>
      </p:sp>
      <p:sp>
        <p:nvSpPr>
          <p:cNvPr id="289" name="Google Shape;289;p31"/>
          <p:cNvSpPr txBox="1"/>
          <p:nvPr/>
        </p:nvSpPr>
        <p:spPr>
          <a:xfrm>
            <a:off x="10678320" y="814599"/>
            <a:ext cx="133176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End mechanic implementation, player health system</a:t>
            </a:r>
            <a:endParaRPr/>
          </a:p>
        </p:txBody>
      </p:sp>
      <p:sp>
        <p:nvSpPr>
          <p:cNvPr id="290" name="Google Shape;290;p31"/>
          <p:cNvSpPr txBox="1"/>
          <p:nvPr/>
        </p:nvSpPr>
        <p:spPr>
          <a:xfrm>
            <a:off x="5507066" y="783592"/>
            <a:ext cx="133176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Shapeshifting system</a:t>
            </a:r>
            <a:endParaRPr/>
          </a:p>
        </p:txBody>
      </p:sp>
      <p:sp>
        <p:nvSpPr>
          <p:cNvPr id="291" name="Google Shape;291;p31"/>
          <p:cNvSpPr txBox="1"/>
          <p:nvPr/>
        </p:nvSpPr>
        <p:spPr>
          <a:xfrm>
            <a:off x="8115999" y="815742"/>
            <a:ext cx="133176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Patrolling enemies system</a:t>
            </a:r>
            <a:endParaRPr/>
          </a:p>
        </p:txBody>
      </p:sp>
      <p:sp>
        <p:nvSpPr>
          <p:cNvPr id="292" name="Google Shape;292;p31"/>
          <p:cNvSpPr txBox="1"/>
          <p:nvPr/>
        </p:nvSpPr>
        <p:spPr>
          <a:xfrm>
            <a:off x="341517" y="315730"/>
            <a:ext cx="113524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Smiljana</a:t>
            </a:r>
            <a:endParaRPr b="1"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3" name="Google Shape;293;p31"/>
          <p:cNvSpPr txBox="1"/>
          <p:nvPr/>
        </p:nvSpPr>
        <p:spPr>
          <a:xfrm>
            <a:off x="498613" y="1623660"/>
            <a:ext cx="79701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Kosta</a:t>
            </a:r>
            <a:endParaRPr b="1"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4" name="Google Shape;294;p31"/>
          <p:cNvSpPr txBox="1"/>
          <p:nvPr/>
        </p:nvSpPr>
        <p:spPr>
          <a:xfrm>
            <a:off x="433690" y="2892421"/>
            <a:ext cx="92685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Jovica</a:t>
            </a:r>
            <a:endParaRPr b="1"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5" name="Google Shape;29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38834" y="817516"/>
            <a:ext cx="847417" cy="323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POSTMORTEM</a:t>
            </a:r>
            <a:endParaRPr/>
          </a:p>
        </p:txBody>
      </p:sp>
      <p:sp>
        <p:nvSpPr>
          <p:cNvPr id="302" name="Google Shape;302;p32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30"/>
              <a:buNone/>
            </a:pPr>
            <a:r>
              <a:rPr b="1" lang="en-US" sz="3330">
                <a:latin typeface="Calibri"/>
                <a:ea typeface="Calibri"/>
                <a:cs typeface="Calibri"/>
                <a:sym typeface="Calibri"/>
              </a:rPr>
              <a:t>What went well?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266"/>
              </a:spcBef>
              <a:spcAft>
                <a:spcPts val="0"/>
              </a:spcAft>
              <a:buSzPts val="3330"/>
              <a:buChar char="•"/>
            </a:pPr>
            <a:r>
              <a:rPr b="1" lang="en-US" sz="3330">
                <a:latin typeface="Calibri"/>
                <a:ea typeface="Calibri"/>
                <a:cs typeface="Calibri"/>
                <a:sym typeface="Calibri"/>
              </a:rPr>
              <a:t>Team communication and cooperation was exceptional from the beginning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266"/>
              </a:spcBef>
              <a:spcAft>
                <a:spcPts val="0"/>
              </a:spcAft>
              <a:buSzPts val="3330"/>
              <a:buChar char="•"/>
            </a:pPr>
            <a:r>
              <a:rPr b="1" lang="en-US" sz="3330">
                <a:latin typeface="Calibri"/>
                <a:ea typeface="Calibri"/>
                <a:cs typeface="Calibri"/>
                <a:sym typeface="Calibri"/>
              </a:rPr>
              <a:t>We managed to solve every problem quickly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266"/>
              </a:spcBef>
              <a:spcAft>
                <a:spcPts val="0"/>
              </a:spcAft>
              <a:buSzPts val="3330"/>
              <a:buChar char="•"/>
            </a:pPr>
            <a:r>
              <a:rPr b="1" lang="en-US" sz="3330">
                <a:latin typeface="Calibri"/>
                <a:ea typeface="Calibri"/>
                <a:cs typeface="Calibri"/>
                <a:sym typeface="Calibri"/>
              </a:rPr>
              <a:t>We finished the game ☺</a:t>
            </a:r>
            <a:endParaRPr b="1" sz="3330">
              <a:latin typeface="Calibri"/>
              <a:ea typeface="Calibri"/>
              <a:cs typeface="Calibri"/>
              <a:sym typeface="Calibri"/>
            </a:endParaRPr>
          </a:p>
          <a:p>
            <a:pPr indent="-74295" lvl="0" marL="285750" rtl="0" algn="l">
              <a:lnSpc>
                <a:spcPct val="90000"/>
              </a:lnSpc>
              <a:spcBef>
                <a:spcPts val="1266"/>
              </a:spcBef>
              <a:spcAft>
                <a:spcPts val="0"/>
              </a:spcAft>
              <a:buSzPts val="3330"/>
              <a:buNone/>
            </a:pPr>
            <a:r>
              <a:t/>
            </a:r>
            <a:endParaRPr b="1" sz="3330" u="sng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POSTMORTEM</a:t>
            </a:r>
            <a:endParaRPr/>
          </a:p>
        </p:txBody>
      </p:sp>
      <p:sp>
        <p:nvSpPr>
          <p:cNvPr id="309" name="Google Shape;309;p33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8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A9E023"/>
              </a:buClr>
              <a:buSzPts val="2790"/>
              <a:buNone/>
            </a:pPr>
            <a:r>
              <a:rPr b="1" lang="en-US" sz="2790" cap="small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 nice things were you planning to add but didn't, in the end?</a:t>
            </a:r>
            <a:endParaRPr b="0" sz="2790" strike="noStrike">
              <a:latin typeface="Arial"/>
              <a:ea typeface="Arial"/>
              <a:cs typeface="Arial"/>
              <a:sym typeface="Arial"/>
            </a:endParaRPr>
          </a:p>
          <a:p>
            <a:pPr indent="-284039" lvl="0" marL="285840" rtl="0" algn="l">
              <a:lnSpc>
                <a:spcPct val="80000"/>
              </a:lnSpc>
              <a:spcBef>
                <a:spcPts val="1321"/>
              </a:spcBef>
              <a:spcAft>
                <a:spcPts val="0"/>
              </a:spcAft>
              <a:buClr>
                <a:srgbClr val="A9E023"/>
              </a:buClr>
              <a:buSzPts val="2790"/>
              <a:buFont typeface="Arial"/>
              <a:buChar char="•"/>
            </a:pPr>
            <a:r>
              <a:rPr b="1" lang="en-US" sz="2790" cap="small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Further adjustment of collision boxes</a:t>
            </a:r>
            <a:endParaRPr b="0" sz="2790" strike="noStrike">
              <a:latin typeface="Arial"/>
              <a:ea typeface="Arial"/>
              <a:cs typeface="Arial"/>
              <a:sym typeface="Arial"/>
            </a:endParaRPr>
          </a:p>
          <a:p>
            <a:pPr indent="-284039" lvl="0" marL="285840" rtl="0" algn="l">
              <a:lnSpc>
                <a:spcPct val="80000"/>
              </a:lnSpc>
              <a:spcBef>
                <a:spcPts val="1321"/>
              </a:spcBef>
              <a:spcAft>
                <a:spcPts val="0"/>
              </a:spcAft>
              <a:buClr>
                <a:srgbClr val="A9E023"/>
              </a:buClr>
              <a:buSzPts val="2790"/>
              <a:buFont typeface="Arial"/>
              <a:buChar char="•"/>
            </a:pPr>
            <a:r>
              <a:rPr b="1" lang="en-US" sz="2790" cap="small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 detection trough walls </a:t>
            </a:r>
            <a:endParaRPr/>
          </a:p>
          <a:p>
            <a:pPr indent="-285750" lvl="0" marL="285750" rtl="0" algn="l">
              <a:lnSpc>
                <a:spcPct val="80000"/>
              </a:lnSpc>
              <a:spcBef>
                <a:spcPts val="1159"/>
              </a:spcBef>
              <a:spcAft>
                <a:spcPts val="0"/>
              </a:spcAft>
              <a:buSzPts val="2790"/>
              <a:buChar char="•"/>
            </a:pPr>
            <a:r>
              <a:rPr b="1" lang="en-US" sz="2790">
                <a:latin typeface="Calibri"/>
                <a:ea typeface="Calibri"/>
                <a:cs typeface="Calibri"/>
                <a:sym typeface="Calibri"/>
              </a:rPr>
              <a:t>Key hidden in one of the chests</a:t>
            </a:r>
            <a:endParaRPr/>
          </a:p>
          <a:p>
            <a:pPr indent="-285750" lvl="0" marL="285750" rtl="0" algn="l">
              <a:lnSpc>
                <a:spcPct val="80000"/>
              </a:lnSpc>
              <a:spcBef>
                <a:spcPts val="1158"/>
              </a:spcBef>
              <a:spcAft>
                <a:spcPts val="0"/>
              </a:spcAft>
              <a:buSzPts val="2790"/>
              <a:buChar char="•"/>
            </a:pPr>
            <a:r>
              <a:rPr b="1" lang="en-US" sz="2790">
                <a:latin typeface="Calibri"/>
                <a:ea typeface="Calibri"/>
                <a:cs typeface="Calibri"/>
                <a:sym typeface="Calibri"/>
              </a:rPr>
              <a:t>Deadly spikes that instantly kill</a:t>
            </a:r>
            <a:endParaRPr/>
          </a:p>
          <a:p>
            <a:pPr indent="-285750" lvl="0" marL="285750" rtl="0" algn="l">
              <a:lnSpc>
                <a:spcPct val="80000"/>
              </a:lnSpc>
              <a:spcBef>
                <a:spcPts val="1158"/>
              </a:spcBef>
              <a:spcAft>
                <a:spcPts val="0"/>
              </a:spcAft>
              <a:buSzPts val="2790"/>
              <a:buChar char="•"/>
            </a:pPr>
            <a:r>
              <a:rPr b="1" lang="en-US" sz="2790">
                <a:latin typeface="Calibri"/>
                <a:ea typeface="Calibri"/>
                <a:cs typeface="Calibri"/>
                <a:sym typeface="Calibri"/>
              </a:rPr>
              <a:t>New enemy abilities</a:t>
            </a:r>
            <a:endParaRPr/>
          </a:p>
          <a:p>
            <a:pPr indent="-106874" lvl="0" marL="285840" rtl="0" algn="l">
              <a:lnSpc>
                <a:spcPct val="80000"/>
              </a:lnSpc>
              <a:spcBef>
                <a:spcPts val="1320"/>
              </a:spcBef>
              <a:spcAft>
                <a:spcPts val="0"/>
              </a:spcAft>
              <a:buClr>
                <a:srgbClr val="A9E023"/>
              </a:buClr>
              <a:buSzPts val="2790"/>
              <a:buFont typeface="Arial"/>
              <a:buNone/>
            </a:pPr>
            <a:r>
              <a:t/>
            </a:r>
            <a:endParaRPr b="0" sz="279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4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POSTMORTEM</a:t>
            </a:r>
            <a:endParaRPr/>
          </a:p>
        </p:txBody>
      </p:sp>
      <p:sp>
        <p:nvSpPr>
          <p:cNvPr id="316" name="Google Shape;316;p34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What went wrong?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 cap="small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 rare cases enemies can go through walls</a:t>
            </a:r>
            <a:endParaRPr b="1" sz="3600" cap="small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Uni work took a lot of our time ☹</a:t>
            </a:r>
            <a:endParaRPr b="1" sz="3600" cap="small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5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POSTMORTEM</a:t>
            </a:r>
            <a:endParaRPr/>
          </a:p>
        </p:txBody>
      </p:sp>
      <p:sp>
        <p:nvSpPr>
          <p:cNvPr id="323" name="Google Shape;323;p35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If you could start over, what would you do differently?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Organize our time better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Believe in ourselves more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POSTMORTEM</a:t>
            </a:r>
            <a:endParaRPr/>
          </a:p>
        </p:txBody>
      </p:sp>
      <p:sp>
        <p:nvSpPr>
          <p:cNvPr id="330" name="Google Shape;330;p36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The things I wish Dagger had...</a:t>
            </a:r>
            <a:br>
              <a:rPr b="1" lang="en-US" sz="3600">
                <a:latin typeface="Calibri"/>
                <a:ea typeface="Calibri"/>
                <a:cs typeface="Calibri"/>
                <a:sym typeface="Calibri"/>
              </a:rPr>
            </a:br>
            <a:br>
              <a:rPr b="1" lang="en-US" sz="3600">
                <a:latin typeface="Calibri"/>
                <a:ea typeface="Calibri"/>
                <a:cs typeface="Calibri"/>
                <a:sym typeface="Calibri"/>
              </a:rPr>
            </a:b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We don’t know :D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POSTMORTEM</a:t>
            </a:r>
            <a:endParaRPr/>
          </a:p>
        </p:txBody>
      </p:sp>
      <p:sp>
        <p:nvSpPr>
          <p:cNvPr id="337" name="Google Shape;337;p37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60"/>
              <a:buNone/>
            </a:pPr>
            <a:r>
              <a:rPr b="1" lang="en-US" sz="3060">
                <a:latin typeface="Calibri"/>
                <a:ea typeface="Calibri"/>
                <a:cs typeface="Calibri"/>
                <a:sym typeface="Calibri"/>
              </a:rPr>
              <a:t>List some of the biggest things you've learned from this experience:</a:t>
            </a:r>
            <a:endParaRPr/>
          </a:p>
          <a:p>
            <a:pPr indent="-284040" lvl="1" marL="743040" rtl="0" algn="l">
              <a:lnSpc>
                <a:spcPct val="90000"/>
              </a:lnSpc>
              <a:spcBef>
                <a:spcPts val="1280"/>
              </a:spcBef>
              <a:spcAft>
                <a:spcPts val="0"/>
              </a:spcAft>
              <a:buClr>
                <a:srgbClr val="A9E023"/>
              </a:buClr>
              <a:buSzPts val="2890"/>
              <a:buFont typeface="Arial"/>
              <a:buChar char="•"/>
            </a:pPr>
            <a:r>
              <a:rPr b="1" lang="en-US" sz="2890" cap="small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Teamwork, code review process,</a:t>
            </a:r>
            <a:br>
              <a:rPr lang="en-US" sz="3060"/>
            </a:br>
            <a:r>
              <a:rPr b="1" lang="en-US" sz="2890" cap="small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better understanding of ecs framework(Jovica)</a:t>
            </a:r>
            <a:endParaRPr b="0" sz="2890" strike="noStrike"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rtl="0" algn="l">
              <a:lnSpc>
                <a:spcPct val="90000"/>
              </a:lnSpc>
              <a:spcBef>
                <a:spcPts val="1179"/>
              </a:spcBef>
              <a:spcAft>
                <a:spcPts val="0"/>
              </a:spcAft>
              <a:buSzPts val="2890"/>
              <a:buChar char="•"/>
            </a:pPr>
            <a:r>
              <a:rPr b="1" lang="en-US" sz="2890">
                <a:latin typeface="Calibri"/>
                <a:ea typeface="Calibri"/>
                <a:cs typeface="Calibri"/>
                <a:sym typeface="Calibri"/>
              </a:rPr>
              <a:t>Using git,working in a team,programming skills(Kosta)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1178"/>
              </a:spcBef>
              <a:spcAft>
                <a:spcPts val="0"/>
              </a:spcAft>
              <a:buSzPts val="2890"/>
              <a:buChar char="•"/>
            </a:pPr>
            <a:r>
              <a:rPr b="1" lang="en-US" sz="2890">
                <a:latin typeface="Calibri"/>
                <a:ea typeface="Calibri"/>
                <a:cs typeface="Calibri"/>
                <a:sym typeface="Calibri"/>
              </a:rPr>
              <a:t>More about gamedev,not to give up,coding style(Smiljana)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8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GIFS</a:t>
            </a:r>
            <a:endParaRPr/>
          </a:p>
        </p:txBody>
      </p:sp>
      <p:pic>
        <p:nvPicPr>
          <p:cNvPr descr="Graphical user interface&#10;&#10;Description automatically generated" id="344" name="Google Shape;34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119" y="2069930"/>
            <a:ext cx="5571293" cy="417847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Graphical user interface&#10;&#10;Description automatically generated" id="345" name="Google Shape;345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12706" y="2237866"/>
            <a:ext cx="4762500" cy="35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TEAM PROJECT</a:t>
            </a:r>
            <a:endParaRPr/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60"/>
              <a:buChar char="•"/>
            </a:pPr>
            <a:r>
              <a:rPr b="1" lang="en-US" sz="3060">
                <a:latin typeface="Calibri"/>
                <a:ea typeface="Calibri"/>
                <a:cs typeface="Calibri"/>
                <a:sym typeface="Calibri"/>
              </a:rPr>
              <a:t>Among them: stealth based game. you can run,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1212"/>
              </a:spcBef>
              <a:spcAft>
                <a:spcPts val="0"/>
              </a:spcAft>
              <a:buSzPts val="3060"/>
              <a:buNone/>
            </a:pPr>
            <a:r>
              <a:rPr b="1" lang="en-US" sz="3060">
                <a:latin typeface="Calibri"/>
                <a:ea typeface="Calibri"/>
                <a:cs typeface="Calibri"/>
                <a:sym typeface="Calibri"/>
              </a:rPr>
              <a:t>   you can hide, you can shapeshift and you can die.</a:t>
            </a:r>
            <a:endParaRPr sz="3060"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rtl="0" algn="l">
              <a:lnSpc>
                <a:spcPct val="80000"/>
              </a:lnSpc>
              <a:spcBef>
                <a:spcPts val="1212"/>
              </a:spcBef>
              <a:spcAft>
                <a:spcPts val="0"/>
              </a:spcAft>
              <a:buSzPts val="3060"/>
              <a:buChar char="•"/>
            </a:pPr>
            <a:r>
              <a:rPr b="1" lang="en-US" sz="3060">
                <a:latin typeface="Calibri"/>
                <a:ea typeface="Calibri"/>
                <a:cs typeface="Calibri"/>
                <a:sym typeface="Calibri"/>
              </a:rPr>
              <a:t>Game pitch (</a:t>
            </a:r>
            <a:r>
              <a:rPr b="1" lang="en-US" sz="2805">
                <a:latin typeface="Calibri"/>
                <a:ea typeface="Calibri"/>
                <a:cs typeface="Calibri"/>
                <a:sym typeface="Calibri"/>
              </a:rPr>
              <a:t>If you liked Enter the Gungeon and Ikaruga, but don't feel like shooting anyone then our game is for you</a:t>
            </a:r>
            <a:r>
              <a:rPr b="1" lang="en-US" sz="3060">
                <a:latin typeface="Calibri"/>
                <a:ea typeface="Calibri"/>
                <a:cs typeface="Calibri"/>
                <a:sym typeface="Calibri"/>
              </a:rPr>
              <a:t>)</a:t>
            </a:r>
            <a:endParaRPr b="1" sz="3060"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rtl="0" algn="l">
              <a:lnSpc>
                <a:spcPct val="80000"/>
              </a:lnSpc>
              <a:spcBef>
                <a:spcPts val="1212"/>
              </a:spcBef>
              <a:spcAft>
                <a:spcPts val="0"/>
              </a:spcAft>
              <a:buSzPts val="3060"/>
              <a:buChar char="•"/>
            </a:pPr>
            <a:r>
              <a:rPr lang="en-US" sz="3060">
                <a:latin typeface="Calibri"/>
                <a:ea typeface="Calibri"/>
                <a:cs typeface="Calibri"/>
                <a:sym typeface="Calibri"/>
              </a:rPr>
              <a:t>Can be found here:  </a:t>
            </a:r>
            <a:r>
              <a:rPr lang="en-US" sz="3060" u="sng">
                <a:solidFill>
                  <a:schemeClr val="hlink"/>
                </a:solidFill>
                <a:hlinkClick r:id="rId3"/>
              </a:rPr>
              <a:t>UbiBelETF/dagger at team/sultans_of_swing/main (github.com)</a:t>
            </a:r>
            <a:endParaRPr b="1" sz="306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 amt="56000"/>
          </a:blip>
          <a:stretch>
            <a:fillRect/>
          </a:stretch>
        </a:blip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9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</a:pPr>
            <a:r>
              <a:rPr b="1" lang="en-US" cap="none">
                <a:solidFill>
                  <a:schemeClr val="lt1"/>
                </a:solidFill>
              </a:rPr>
              <a:t>We want to share...`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0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entury Gothic"/>
              <a:buNone/>
            </a:pPr>
            <a:r>
              <a:rPr lang="en-US" sz="4800"/>
              <a:t>THANK YOU!</a:t>
            </a:r>
            <a:endParaRPr sz="4800"/>
          </a:p>
        </p:txBody>
      </p:sp>
      <p:sp>
        <p:nvSpPr>
          <p:cNvPr id="358" name="Google Shape;358;p40"/>
          <p:cNvSpPr txBox="1"/>
          <p:nvPr/>
        </p:nvSpPr>
        <p:spPr>
          <a:xfrm>
            <a:off x="604833" y="2887357"/>
            <a:ext cx="8920954" cy="16619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also wanted to thank Miroslav and Daniil for all of their hard work. For all the tips, tricks and teamwork in programming environment that  they’ve thought us 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1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entury Gothic"/>
              <a:buNone/>
            </a:pPr>
            <a:r>
              <a:rPr lang="en-US" sz="4800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type="title"/>
          </p:nvPr>
        </p:nvSpPr>
        <p:spPr>
          <a:xfrm>
            <a:off x="628229" y="-71535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AMONG THEM SCREENSHOTS</a:t>
            </a:r>
            <a:endParaRPr/>
          </a:p>
        </p:txBody>
      </p:sp>
      <p:sp>
        <p:nvSpPr>
          <p:cNvPr id="154" name="Google Shape;154;p22"/>
          <p:cNvSpPr txBox="1"/>
          <p:nvPr/>
        </p:nvSpPr>
        <p:spPr>
          <a:xfrm>
            <a:off x="4571501" y="6095561"/>
            <a:ext cx="60945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entury Gothic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Start of the game</a:t>
            </a:r>
            <a:endParaRPr/>
          </a:p>
        </p:txBody>
      </p:sp>
      <p:pic>
        <p:nvPicPr>
          <p:cNvPr descr="Graphical user interface, diagram&#10;&#10;Description automatically generated" id="155" name="Google Shape;15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5930" y="1576500"/>
            <a:ext cx="6094520" cy="4332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665824" y="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9E023"/>
              </a:buClr>
              <a:buSzPts val="3200"/>
              <a:buFont typeface="Century Gothic"/>
              <a:buNone/>
            </a:pPr>
            <a:r>
              <a:rPr b="0" i="0" lang="en-US" sz="3200" u="none" cap="none" strike="noStrike">
                <a:solidFill>
                  <a:srgbClr val="A9E02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AMONG THEM SCREENSHOTS</a:t>
            </a:r>
            <a:endParaRPr/>
          </a:p>
        </p:txBody>
      </p:sp>
      <p:pic>
        <p:nvPicPr>
          <p:cNvPr id="162" name="Google Shape;16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38082" y="1646539"/>
            <a:ext cx="5899895" cy="428409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3"/>
          <p:cNvSpPr txBox="1"/>
          <p:nvPr/>
        </p:nvSpPr>
        <p:spPr>
          <a:xfrm>
            <a:off x="4966354" y="6147332"/>
            <a:ext cx="60975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Shapeshifting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TEAM MEMBERS</a:t>
            </a:r>
            <a:endParaRPr/>
          </a:p>
        </p:txBody>
      </p:sp>
      <p:sp>
        <p:nvSpPr>
          <p:cNvPr id="170" name="Google Shape;170;p24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Smiljana Spasić,the presentation maker lover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Jovica Jovićević, the one with the bad internet connection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Kosta Dimitrijević,the talkative one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GAME DESCRIPTION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Main mechanic (the shapeshifting ability)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Setting description (trapped in dungeon)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Endgame (find the key,go to the door and escape)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Obstacles (enemies that want to catch you)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GAME FEATURES</a:t>
            </a:r>
            <a:endParaRPr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Controls: (you move hero with WASD keys. Shapeshifting keys are: i, o, p, l)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i(goblin) , o(slime), p(bat), l(hero)</a:t>
            </a:r>
            <a:endParaRPr/>
          </a:p>
          <a:p>
            <a:pPr indent="-285750" lvl="1" marL="742950" rtl="0" algn="l">
              <a:spcBef>
                <a:spcPts val="1280"/>
              </a:spcBef>
              <a:spcAft>
                <a:spcPts val="0"/>
              </a:spcAft>
              <a:buSzPts val="3400"/>
              <a:buChar char="•"/>
            </a:pPr>
            <a:r>
              <a:rPr lang="en-US" sz="3400">
                <a:latin typeface="Calibri"/>
                <a:ea typeface="Calibri"/>
                <a:cs typeface="Calibri"/>
                <a:sym typeface="Calibri"/>
              </a:rPr>
              <a:t>Implemented by </a:t>
            </a:r>
            <a:r>
              <a:rPr b="1" lang="en-US" sz="3400">
                <a:latin typeface="Calibri"/>
                <a:ea typeface="Calibri"/>
                <a:cs typeface="Calibri"/>
                <a:sym typeface="Calibri"/>
              </a:rPr>
              <a:t>Jovica and Smiljana</a:t>
            </a:r>
            <a:endParaRPr sz="3400">
              <a:latin typeface="Calibri"/>
              <a:ea typeface="Calibri"/>
              <a:cs typeface="Calibri"/>
              <a:sym typeface="Calibri"/>
            </a:endParaRPr>
          </a:p>
          <a:p>
            <a:pPr indent="-158750" lvl="0" marL="285750" rtl="0" algn="l"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GAME FEATURES</a:t>
            </a:r>
            <a:endParaRPr/>
          </a:p>
        </p:txBody>
      </p:sp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Shapeshifting</a:t>
            </a:r>
            <a:endParaRPr/>
          </a:p>
          <a:p>
            <a:pPr indent="-285750" lvl="1" marL="742950" rtl="0" algn="l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Implemented by Smiljana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Enemy AI</a:t>
            </a:r>
            <a:endParaRPr/>
          </a:p>
          <a:p>
            <a:pPr indent="-285750" lvl="1" marL="742950" rtl="0" algn="l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Implemented by </a:t>
            </a:r>
            <a:r>
              <a:rPr b="1" lang="en-US" sz="3200">
                <a:latin typeface="Calibri"/>
                <a:ea typeface="Calibri"/>
                <a:cs typeface="Calibri"/>
                <a:sym typeface="Calibri"/>
              </a:rPr>
              <a:t>Jovica,Kosta and Smiljana</a:t>
            </a:r>
            <a:endParaRPr b="1" i="0" sz="3200" u="none" cap="small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2550" lvl="1" marL="742950" rtl="0" algn="l">
              <a:spcBef>
                <a:spcPts val="124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b="1" i="0" sz="3200" u="none" cap="small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2550" lvl="0" marL="285750" rtl="0" algn="l">
              <a:spcBef>
                <a:spcPts val="124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b="1" sz="3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entury Gothic"/>
              <a:buNone/>
            </a:pPr>
            <a:r>
              <a:rPr lang="en-US"/>
              <a:t>GAME FEATURES</a:t>
            </a:r>
            <a:endParaRPr/>
          </a:p>
        </p:txBody>
      </p:sp>
      <p:sp>
        <p:nvSpPr>
          <p:cNvPr id="198" name="Google Shape;198;p28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Demo level: 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You are surrounded by enemies and other objects</a:t>
            </a:r>
            <a:endParaRPr/>
          </a:p>
          <a:p>
            <a:pPr indent="-285750" lvl="0" marL="285750" rtl="0" algn="l">
              <a:spcBef>
                <a:spcPts val="1320"/>
              </a:spcBef>
              <a:spcAft>
                <a:spcPts val="0"/>
              </a:spcAft>
              <a:buSzPts val="3600"/>
              <a:buChar char="•"/>
            </a:pPr>
            <a:r>
              <a:rPr b="1" lang="en-US" sz="3600">
                <a:latin typeface="Calibri"/>
                <a:ea typeface="Calibri"/>
                <a:cs typeface="Calibri"/>
                <a:sym typeface="Calibri"/>
              </a:rPr>
              <a:t>Tilemaping and level generator</a:t>
            </a:r>
            <a:endParaRPr/>
          </a:p>
          <a:p>
            <a:pPr indent="-285750" lvl="1" marL="742950" rtl="0" algn="l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Implemented by </a:t>
            </a:r>
            <a:r>
              <a:rPr b="1" lang="en-US" sz="3200">
                <a:latin typeface="Calibri"/>
                <a:ea typeface="Calibri"/>
                <a:cs typeface="Calibri"/>
                <a:sym typeface="Calibri"/>
              </a:rPr>
              <a:t>Kosta and Jovica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esh">
  <a:themeElements>
    <a:clrScheme name="Mesh">
      <a:dk1>
        <a:srgbClr val="000000"/>
      </a:dk1>
      <a:lt1>
        <a:srgbClr val="FFFFFF"/>
      </a:lt1>
      <a:dk2>
        <a:srgbClr val="363D46"/>
      </a:dk2>
      <a:lt2>
        <a:srgbClr val="EBEBEB"/>
      </a:lt2>
      <a:accent1>
        <a:srgbClr val="A9E023"/>
      </a:accent1>
      <a:accent2>
        <a:srgbClr val="1FCDB6"/>
      </a:accent2>
      <a:accent3>
        <a:srgbClr val="5F99C9"/>
      </a:accent3>
      <a:accent4>
        <a:srgbClr val="AE65D1"/>
      </a:accent4>
      <a:accent5>
        <a:srgbClr val="D06423"/>
      </a:accent5>
      <a:accent6>
        <a:srgbClr val="DCAB11"/>
      </a:accent6>
      <a:hlink>
        <a:srgbClr val="ADE133"/>
      </a:hlink>
      <a:folHlink>
        <a:srgbClr val="C2EA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